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oppins ExtraBold Bold" panose="020B0604020202020204" charset="0"/>
      <p:regular r:id="rId25"/>
    </p:embeddedFont>
    <p:embeddedFont>
      <p:font typeface="Poppins Light" panose="00000400000000000000" pitchFamily="2" charset="0"/>
      <p:regular r:id="rId26"/>
    </p:embeddedFont>
    <p:embeddedFont>
      <p:font typeface="Poppins Light Bold" panose="020B0604020202020204" charset="0"/>
      <p:regular r:id="rId27"/>
    </p:embeddedFont>
    <p:embeddedFont>
      <p:font typeface="Poppins Medium 1 Bold" panose="020B0604020202020204" charset="0"/>
      <p:regular r:id="rId28"/>
    </p:embeddedFont>
    <p:embeddedFont>
      <p:font typeface="Poppins Medium 2" panose="020B0604020202020204" charset="0"/>
      <p:regular r:id="rId29"/>
    </p:embeddedFont>
    <p:embeddedFont>
      <p:font typeface="Poppins Medium 2 Bold" panose="020B0604020202020204" charset="0"/>
      <p:regular r:id="rId30"/>
    </p:embeddedFont>
    <p:embeddedFont>
      <p:font typeface="Poppins Thin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841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6.sv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0061" y="0"/>
            <a:ext cx="4411594" cy="5390968"/>
          </a:xfrm>
          <a:custGeom>
            <a:avLst/>
            <a:gdLst/>
            <a:ahLst/>
            <a:cxnLst/>
            <a:rect l="l" t="t" r="r" b="b"/>
            <a:pathLst>
              <a:path w="4411594" h="5390968">
                <a:moveTo>
                  <a:pt x="0" y="0"/>
                </a:moveTo>
                <a:lnTo>
                  <a:pt x="4411594" y="0"/>
                </a:lnTo>
                <a:lnTo>
                  <a:pt x="4411594" y="5390968"/>
                </a:lnTo>
                <a:lnTo>
                  <a:pt x="0" y="5390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75690" y="8176378"/>
            <a:ext cx="3189599" cy="1589000"/>
          </a:xfrm>
          <a:custGeom>
            <a:avLst/>
            <a:gdLst/>
            <a:ahLst/>
            <a:cxnLst/>
            <a:rect l="l" t="t" r="r" b="b"/>
            <a:pathLst>
              <a:path w="3189599" h="1589000">
                <a:moveTo>
                  <a:pt x="0" y="0"/>
                </a:moveTo>
                <a:lnTo>
                  <a:pt x="3189599" y="0"/>
                </a:lnTo>
                <a:lnTo>
                  <a:pt x="3189599" y="1589000"/>
                </a:lnTo>
                <a:lnTo>
                  <a:pt x="0" y="158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42725" y="1744345"/>
            <a:ext cx="2097616" cy="1044994"/>
          </a:xfrm>
          <a:custGeom>
            <a:avLst/>
            <a:gdLst/>
            <a:ahLst/>
            <a:cxnLst/>
            <a:rect l="l" t="t" r="r" b="b"/>
            <a:pathLst>
              <a:path w="2097616" h="1044994">
                <a:moveTo>
                  <a:pt x="0" y="0"/>
                </a:moveTo>
                <a:lnTo>
                  <a:pt x="2097616" y="0"/>
                </a:lnTo>
                <a:lnTo>
                  <a:pt x="2097616" y="1044995"/>
                </a:lnTo>
                <a:lnTo>
                  <a:pt x="0" y="1044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386809">
            <a:off x="15537820" y="8056723"/>
            <a:ext cx="1382246" cy="239309"/>
          </a:xfrm>
          <a:prstGeom prst="rect">
            <a:avLst/>
          </a:prstGeom>
          <a:solidFill>
            <a:srgbClr val="6422B8"/>
          </a:solidFill>
        </p:spPr>
      </p:sp>
      <p:grpSp>
        <p:nvGrpSpPr>
          <p:cNvPr id="6" name="Group 6"/>
          <p:cNvGrpSpPr/>
          <p:nvPr/>
        </p:nvGrpSpPr>
        <p:grpSpPr>
          <a:xfrm>
            <a:off x="15470522" y="1028700"/>
            <a:ext cx="1516842" cy="15168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140341" y="2371617"/>
            <a:ext cx="10007317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526D82"/>
                </a:solidFill>
                <a:latin typeface="Poppins ExtraBold Bold"/>
              </a:rPr>
              <a:t>RESTO</a:t>
            </a:r>
          </a:p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1B1B1B"/>
                </a:solidFill>
                <a:latin typeface="Poppins ExtraBold Bold"/>
              </a:rPr>
              <a:t>MATIC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67608" y="6458199"/>
            <a:ext cx="8152784" cy="225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Medium 1 Bold"/>
              </a:rPr>
              <a:t>Group Q17: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Light Bold"/>
              </a:rPr>
              <a:t>Althaf Nafi Anwar - 2106634881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Light Bold"/>
              </a:rPr>
              <a:t>Seno Pamungkas Rahman - 2106731586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Light Bold"/>
              </a:rPr>
              <a:t>Zalfy Putra Rezky - 2106731453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659" y="9258300"/>
            <a:ext cx="2030443" cy="20304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749940" y="177864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8104" y="9083942"/>
            <a:ext cx="828776" cy="828776"/>
          </a:xfrm>
          <a:custGeom>
            <a:avLst/>
            <a:gdLst/>
            <a:ahLst/>
            <a:cxnLst/>
            <a:rect l="l" t="t" r="r" b="b"/>
            <a:pathLst>
              <a:path w="828776" h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14016" y="3149568"/>
            <a:ext cx="10859968" cy="6108732"/>
          </a:xfrm>
          <a:custGeom>
            <a:avLst/>
            <a:gdLst/>
            <a:ahLst/>
            <a:cxnLst/>
            <a:rect l="l" t="t" r="r" b="b"/>
            <a:pathLst>
              <a:path w="10859968" h="6108732">
                <a:moveTo>
                  <a:pt x="0" y="0"/>
                </a:moveTo>
                <a:lnTo>
                  <a:pt x="10859968" y="0"/>
                </a:lnTo>
                <a:lnTo>
                  <a:pt x="10859968" y="6108732"/>
                </a:lnTo>
                <a:lnTo>
                  <a:pt x="0" y="610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14016" y="895350"/>
            <a:ext cx="2258458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REGISTER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4016" y="1720819"/>
            <a:ext cx="1085996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melakukan registrasi akun agar user dapat mengakses website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659" y="9258300"/>
            <a:ext cx="2030443" cy="20304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749940" y="177864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8104" y="9083942"/>
            <a:ext cx="828776" cy="828776"/>
          </a:xfrm>
          <a:custGeom>
            <a:avLst/>
            <a:gdLst/>
            <a:ahLst/>
            <a:cxnLst/>
            <a:rect l="l" t="t" r="r" b="b"/>
            <a:pathLst>
              <a:path w="828776" h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18100" y="3128678"/>
            <a:ext cx="12051801" cy="6129622"/>
          </a:xfrm>
          <a:custGeom>
            <a:avLst/>
            <a:gdLst/>
            <a:ahLst/>
            <a:cxnLst/>
            <a:rect l="l" t="t" r="r" b="b"/>
            <a:pathLst>
              <a:path w="12051801" h="6129622">
                <a:moveTo>
                  <a:pt x="0" y="0"/>
                </a:moveTo>
                <a:lnTo>
                  <a:pt x="12051800" y="0"/>
                </a:lnTo>
                <a:lnTo>
                  <a:pt x="12051800" y="6129622"/>
                </a:lnTo>
                <a:lnTo>
                  <a:pt x="0" y="6129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18100" y="1034417"/>
            <a:ext cx="2638875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HOME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18100" y="1977199"/>
            <a:ext cx="12051801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menavigasi berbagai restoran yang tersedia.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659" y="9258300"/>
            <a:ext cx="2030443" cy="20304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749940" y="177864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8104" y="9083942"/>
            <a:ext cx="828776" cy="828776"/>
          </a:xfrm>
          <a:custGeom>
            <a:avLst/>
            <a:gdLst/>
            <a:ahLst/>
            <a:cxnLst/>
            <a:rect l="l" t="t" r="r" b="b"/>
            <a:pathLst>
              <a:path w="828776" h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35022" y="2965740"/>
            <a:ext cx="13417956" cy="6851874"/>
          </a:xfrm>
          <a:custGeom>
            <a:avLst/>
            <a:gdLst/>
            <a:ahLst/>
            <a:cxnLst/>
            <a:rect l="l" t="t" r="r" b="b"/>
            <a:pathLst>
              <a:path w="13417956" h="6851874">
                <a:moveTo>
                  <a:pt x="0" y="0"/>
                </a:moveTo>
                <a:lnTo>
                  <a:pt x="13417956" y="0"/>
                </a:lnTo>
                <a:lnTo>
                  <a:pt x="13417956" y="6851874"/>
                </a:lnTo>
                <a:lnTo>
                  <a:pt x="0" y="6851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14016" y="895407"/>
            <a:ext cx="5988391" cy="65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Utama (Profile)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4016" y="2006639"/>
            <a:ext cx="10859968" cy="57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melihat informasi tentang pelanggan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659" y="9258300"/>
            <a:ext cx="2030443" cy="20304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749940" y="177864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8104" y="9083942"/>
            <a:ext cx="828776" cy="828776"/>
          </a:xfrm>
          <a:custGeom>
            <a:avLst/>
            <a:gdLst/>
            <a:ahLst/>
            <a:cxnLst/>
            <a:rect l="l" t="t" r="r" b="b"/>
            <a:pathLst>
              <a:path w="828776" h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35022" y="3060844"/>
            <a:ext cx="13417956" cy="6851874"/>
          </a:xfrm>
          <a:custGeom>
            <a:avLst/>
            <a:gdLst/>
            <a:ahLst/>
            <a:cxnLst/>
            <a:rect l="l" t="t" r="r" b="b"/>
            <a:pathLst>
              <a:path w="13417956" h="6851874">
                <a:moveTo>
                  <a:pt x="0" y="0"/>
                </a:moveTo>
                <a:lnTo>
                  <a:pt x="13417956" y="0"/>
                </a:lnTo>
                <a:lnTo>
                  <a:pt x="13417956" y="6851875"/>
                </a:lnTo>
                <a:lnTo>
                  <a:pt x="0" y="68518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14016" y="895407"/>
            <a:ext cx="7725621" cy="65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Utama (Order History)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4016" y="2006639"/>
            <a:ext cx="10859968" cy="57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melihat riwayat pesanan pelanggan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659" y="9258300"/>
            <a:ext cx="2030443" cy="20304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749940" y="177864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8104" y="9083942"/>
            <a:ext cx="828776" cy="828776"/>
          </a:xfrm>
          <a:custGeom>
            <a:avLst/>
            <a:gdLst/>
            <a:ahLst/>
            <a:cxnLst/>
            <a:rect l="l" t="t" r="r" b="b"/>
            <a:pathLst>
              <a:path w="828776" h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35022" y="3060844"/>
            <a:ext cx="13417956" cy="6851874"/>
          </a:xfrm>
          <a:custGeom>
            <a:avLst/>
            <a:gdLst/>
            <a:ahLst/>
            <a:cxnLst/>
            <a:rect l="l" t="t" r="r" b="b"/>
            <a:pathLst>
              <a:path w="13417956" h="6851874">
                <a:moveTo>
                  <a:pt x="0" y="0"/>
                </a:moveTo>
                <a:lnTo>
                  <a:pt x="13417956" y="0"/>
                </a:lnTo>
                <a:lnTo>
                  <a:pt x="13417956" y="6851875"/>
                </a:lnTo>
                <a:lnTo>
                  <a:pt x="0" y="68518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14016" y="895407"/>
            <a:ext cx="7013928" cy="65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Restaurant (Menu)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4016" y="1720960"/>
            <a:ext cx="10859968" cy="114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melihat jenis-jenis menu dan untuk melakukan pesanan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659" y="9258300"/>
            <a:ext cx="2030443" cy="20304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749940" y="177864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8104" y="9083942"/>
            <a:ext cx="828776" cy="828776"/>
          </a:xfrm>
          <a:custGeom>
            <a:avLst/>
            <a:gdLst/>
            <a:ahLst/>
            <a:cxnLst/>
            <a:rect l="l" t="t" r="r" b="b"/>
            <a:pathLst>
              <a:path w="828776" h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35022" y="3060844"/>
            <a:ext cx="13417956" cy="6851874"/>
          </a:xfrm>
          <a:custGeom>
            <a:avLst/>
            <a:gdLst/>
            <a:ahLst/>
            <a:cxnLst/>
            <a:rect l="l" t="t" r="r" b="b"/>
            <a:pathLst>
              <a:path w="13417956" h="6851874">
                <a:moveTo>
                  <a:pt x="0" y="0"/>
                </a:moveTo>
                <a:lnTo>
                  <a:pt x="13417956" y="0"/>
                </a:lnTo>
                <a:lnTo>
                  <a:pt x="13417956" y="6851875"/>
                </a:lnTo>
                <a:lnTo>
                  <a:pt x="0" y="68518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14016" y="895407"/>
            <a:ext cx="7013928" cy="65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Restaurant (Review)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4016" y="2006639"/>
            <a:ext cx="10859968" cy="57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melihat review tentang restorannya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659" y="9258300"/>
            <a:ext cx="2030443" cy="20304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749940" y="177864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8104" y="9083942"/>
            <a:ext cx="828776" cy="828776"/>
          </a:xfrm>
          <a:custGeom>
            <a:avLst/>
            <a:gdLst/>
            <a:ahLst/>
            <a:cxnLst/>
            <a:rect l="l" t="t" r="r" b="b"/>
            <a:pathLst>
              <a:path w="828776" h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35022" y="3060844"/>
            <a:ext cx="13417956" cy="6851874"/>
          </a:xfrm>
          <a:custGeom>
            <a:avLst/>
            <a:gdLst/>
            <a:ahLst/>
            <a:cxnLst/>
            <a:rect l="l" t="t" r="r" b="b"/>
            <a:pathLst>
              <a:path w="13417956" h="6851874">
                <a:moveTo>
                  <a:pt x="0" y="0"/>
                </a:moveTo>
                <a:lnTo>
                  <a:pt x="13417956" y="0"/>
                </a:lnTo>
                <a:lnTo>
                  <a:pt x="13417956" y="6851875"/>
                </a:lnTo>
                <a:lnTo>
                  <a:pt x="0" y="68518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14016" y="895407"/>
            <a:ext cx="7013928" cy="65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Restaurant (Order)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4016" y="1720960"/>
            <a:ext cx="10859968" cy="114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melakukan modifikasi pada pesanan dan melakukan pembayaran pada pesanan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659" y="9258300"/>
            <a:ext cx="2030443" cy="20304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749940" y="177864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8104" y="9083942"/>
            <a:ext cx="828776" cy="828776"/>
          </a:xfrm>
          <a:custGeom>
            <a:avLst/>
            <a:gdLst/>
            <a:ahLst/>
            <a:cxnLst/>
            <a:rect l="l" t="t" r="r" b="b"/>
            <a:pathLst>
              <a:path w="828776" h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30156" y="1167767"/>
            <a:ext cx="10058400" cy="672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4800" dirty="0" err="1">
                <a:solidFill>
                  <a:srgbClr val="1B1B1B"/>
                </a:solidFill>
                <a:latin typeface="Poppins Medium 1 Bold"/>
              </a:rPr>
              <a:t>Dokumentasi</a:t>
            </a:r>
            <a:r>
              <a:rPr lang="en-US" sz="4800" dirty="0">
                <a:solidFill>
                  <a:srgbClr val="1B1B1B"/>
                </a:solidFill>
                <a:latin typeface="Poppins Medium 1 Bold"/>
              </a:rPr>
              <a:t> (</a:t>
            </a:r>
            <a:r>
              <a:rPr lang="en-US" sz="4800" i="1" dirty="0">
                <a:solidFill>
                  <a:srgbClr val="1B1B1B"/>
                </a:solidFill>
                <a:latin typeface="Poppins Medium 1 Bold"/>
              </a:rPr>
              <a:t>Progress</a:t>
            </a:r>
            <a:r>
              <a:rPr lang="en-US" sz="4800" dirty="0">
                <a:solidFill>
                  <a:srgbClr val="1B1B1B"/>
                </a:solidFill>
                <a:latin typeface="Poppins Medium 1 Bold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A58823-8D0E-3875-1494-7839EEC00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85" y="2216465"/>
            <a:ext cx="12877804" cy="72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1659" y="9258300"/>
            <a:ext cx="2030443" cy="20304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749940" y="177864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8104" y="9083942"/>
            <a:ext cx="828776" cy="828776"/>
          </a:xfrm>
          <a:custGeom>
            <a:avLst/>
            <a:gdLst/>
            <a:ahLst/>
            <a:cxnLst/>
            <a:rect l="l" t="t" r="r" b="b"/>
            <a:pathLst>
              <a:path w="828776" h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24200" y="1028700"/>
            <a:ext cx="4896584" cy="672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4800" dirty="0" err="1">
                <a:solidFill>
                  <a:srgbClr val="1B1B1B"/>
                </a:solidFill>
                <a:latin typeface="Poppins Medium 1 Bold"/>
              </a:rPr>
              <a:t>Dokumentasi</a:t>
            </a:r>
            <a:endParaRPr lang="en-US" sz="4800" dirty="0">
              <a:solidFill>
                <a:srgbClr val="1B1B1B"/>
              </a:solidFill>
              <a:latin typeface="Poppins Medium 1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18BC67-F587-B686-F2F8-72F6BC5D3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0618" y="2351720"/>
            <a:ext cx="12326763" cy="69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6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87890" y="1065943"/>
            <a:ext cx="3671410" cy="4486463"/>
          </a:xfrm>
          <a:custGeom>
            <a:avLst/>
            <a:gdLst/>
            <a:ahLst/>
            <a:cxnLst/>
            <a:rect l="l" t="t" r="r" b="b"/>
            <a:pathLst>
              <a:path w="3671410" h="4486463">
                <a:moveTo>
                  <a:pt x="0" y="0"/>
                </a:moveTo>
                <a:lnTo>
                  <a:pt x="3671410" y="0"/>
                </a:lnTo>
                <a:lnTo>
                  <a:pt x="3671410" y="4486463"/>
                </a:lnTo>
                <a:lnTo>
                  <a:pt x="0" y="448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23375" y="1065943"/>
            <a:ext cx="3362655" cy="1675214"/>
          </a:xfrm>
          <a:custGeom>
            <a:avLst/>
            <a:gdLst/>
            <a:ahLst/>
            <a:cxnLst/>
            <a:rect l="l" t="t" r="r" b="b"/>
            <a:pathLst>
              <a:path w="3362655" h="1675214">
                <a:moveTo>
                  <a:pt x="0" y="0"/>
                </a:moveTo>
                <a:lnTo>
                  <a:pt x="3362655" y="0"/>
                </a:lnTo>
                <a:lnTo>
                  <a:pt x="3362655" y="1675213"/>
                </a:lnTo>
                <a:lnTo>
                  <a:pt x="0" y="1675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812227" y="4108854"/>
            <a:ext cx="1855075" cy="1855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id="6" name="AutoShape 6"/>
          <p:cNvSpPr/>
          <p:nvPr/>
        </p:nvSpPr>
        <p:spPr>
          <a:xfrm rot="-2386809">
            <a:off x="8839944" y="3989199"/>
            <a:ext cx="1382246" cy="239309"/>
          </a:xfrm>
          <a:prstGeom prst="rect">
            <a:avLst/>
          </a:prstGeom>
          <a:solidFill>
            <a:srgbClr val="00C4CC"/>
          </a:solidFill>
        </p:spPr>
      </p:sp>
      <p:sp>
        <p:nvSpPr>
          <p:cNvPr id="7" name="AutoShape 7"/>
          <p:cNvSpPr/>
          <p:nvPr/>
        </p:nvSpPr>
        <p:spPr>
          <a:xfrm>
            <a:off x="8923375" y="6968359"/>
            <a:ext cx="2302145" cy="2302228"/>
          </a:xfrm>
          <a:prstGeom prst="rect">
            <a:avLst/>
          </a:prstGeom>
          <a:solidFill>
            <a:srgbClr val="6422B8"/>
          </a:solidFill>
        </p:spPr>
      </p:sp>
      <p:sp>
        <p:nvSpPr>
          <p:cNvPr id="8" name="Freeform 8"/>
          <p:cNvSpPr/>
          <p:nvPr/>
        </p:nvSpPr>
        <p:spPr>
          <a:xfrm>
            <a:off x="13587890" y="6317837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17601" y="3983355"/>
            <a:ext cx="6174895" cy="22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</a:pPr>
            <a:r>
              <a:rPr lang="en-US" sz="6999">
                <a:solidFill>
                  <a:srgbClr val="1B1B1B"/>
                </a:solidFill>
                <a:latin typeface="Poppins Medium 2"/>
              </a:rPr>
              <a:t>THANK</a:t>
            </a:r>
          </a:p>
          <a:p>
            <a:pPr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latin typeface="Poppins Medium 2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8671" y="-1346833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6"/>
                </a:lnTo>
                <a:lnTo>
                  <a:pt x="0" y="47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35464" y="2508754"/>
            <a:ext cx="5777668" cy="5777668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t="-25000" b="-2500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674877" y="7314545"/>
            <a:ext cx="1943755" cy="194375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22B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144000" y="2413504"/>
            <a:ext cx="7013669" cy="569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Light Bold"/>
              </a:rPr>
              <a:t>RestoMatic adalah platform web yang bertujuan untuk memudahkan pelanggan dalam memesan makanan dan minuman dari sebuah restoran. Platform ini memiliki tampilan yang user-friendly dan menggunakan database untuk menyimpan data dari user, restoran, menu, order, rating, dan review.</a:t>
            </a:r>
          </a:p>
        </p:txBody>
      </p:sp>
      <p:sp>
        <p:nvSpPr>
          <p:cNvPr id="8" name="TextBox 8"/>
          <p:cNvSpPr txBox="1"/>
          <p:nvPr/>
        </p:nvSpPr>
        <p:spPr>
          <a:xfrm rot="-1693451">
            <a:off x="25179" y="2060545"/>
            <a:ext cx="8528996" cy="234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73"/>
              </a:lnSpc>
            </a:pPr>
            <a:r>
              <a:rPr lang="en-US" sz="6490">
                <a:solidFill>
                  <a:srgbClr val="1B1B1B"/>
                </a:solidFill>
                <a:latin typeface="Poppins Medium 2 Bold"/>
              </a:rPr>
              <a:t>Apa itu RestoMatic?</a:t>
            </a:r>
          </a:p>
        </p:txBody>
      </p:sp>
      <p:sp>
        <p:nvSpPr>
          <p:cNvPr id="9" name="AutoShape 9"/>
          <p:cNvSpPr/>
          <p:nvPr/>
        </p:nvSpPr>
        <p:spPr>
          <a:xfrm rot="-2386809">
            <a:off x="15643979" y="8700934"/>
            <a:ext cx="1382246" cy="239309"/>
          </a:xfrm>
          <a:prstGeom prst="rect">
            <a:avLst/>
          </a:prstGeom>
          <a:solidFill>
            <a:srgbClr val="FFA53B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14450"/>
            <a:ext cx="15622908" cy="7456170"/>
            <a:chOff x="0" y="0"/>
            <a:chExt cx="20830544" cy="9941560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19104393" cy="1356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5"/>
                </a:lnSpc>
              </a:pPr>
              <a:r>
                <a:rPr lang="en-US" sz="6399">
                  <a:solidFill>
                    <a:srgbClr val="1B1B1B"/>
                  </a:solidFill>
                  <a:latin typeface="Poppins Medium 2"/>
                </a:rPr>
                <a:t>Apa saja fiturnya?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60224" y="2378710"/>
              <a:ext cx="19370320" cy="756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Menyimpan data user setelah melakukan register dan bisa login kembali.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Menampilkan data user termasuk saldo dan bisa melakukan topup.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User dapat menavigasi berbagai restoran beserta menu nya dan dapat memasukkan tiap menu ke order (atau cart).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User dapat melakukan pencarian terhadap restoran atau menu tertentu, serta dapat melakukan filter berdasarkan rating.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Menampilkan tiap menu beserta jumlahnya pada order dan juga saldo user, jika kurang dari total harga, user perlu melakukan topup.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Setelah selesai melakukan pembayaran, user dapat menulis rating dan review untuk restoran tertentu.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9362" y="5953323"/>
            <a:ext cx="1855075" cy="18550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id="7" name="AutoShape 7"/>
          <p:cNvSpPr/>
          <p:nvPr/>
        </p:nvSpPr>
        <p:spPr>
          <a:xfrm rot="-2386809">
            <a:off x="15960485" y="1386053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id="8" name="Freeform 8"/>
          <p:cNvSpPr/>
          <p:nvPr/>
        </p:nvSpPr>
        <p:spPr>
          <a:xfrm>
            <a:off x="14064063" y="9258300"/>
            <a:ext cx="3195237" cy="1591809"/>
          </a:xfrm>
          <a:custGeom>
            <a:avLst/>
            <a:gdLst/>
            <a:ahLst/>
            <a:cxnLst/>
            <a:rect l="l" t="t" r="r" b="b"/>
            <a:pathLst>
              <a:path w="3195237" h="1591809">
                <a:moveTo>
                  <a:pt x="0" y="0"/>
                </a:moveTo>
                <a:lnTo>
                  <a:pt x="3195237" y="0"/>
                </a:lnTo>
                <a:lnTo>
                  <a:pt x="3195237" y="1591809"/>
                </a:lnTo>
                <a:lnTo>
                  <a:pt x="0" y="1591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16622" y="8657784"/>
            <a:ext cx="1629216" cy="1629216"/>
          </a:xfrm>
          <a:custGeom>
            <a:avLst/>
            <a:gdLst/>
            <a:ahLst/>
            <a:cxnLst/>
            <a:rect l="l" t="t" r="r" b="b"/>
            <a:pathLst>
              <a:path w="1629216" h="1629216">
                <a:moveTo>
                  <a:pt x="0" y="0"/>
                </a:moveTo>
                <a:lnTo>
                  <a:pt x="1629216" y="0"/>
                </a:lnTo>
                <a:lnTo>
                  <a:pt x="1629216" y="1629216"/>
                </a:lnTo>
                <a:lnTo>
                  <a:pt x="0" y="1629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286" y="0"/>
            <a:ext cx="3362655" cy="1675214"/>
          </a:xfrm>
          <a:custGeom>
            <a:avLst/>
            <a:gdLst/>
            <a:ahLst/>
            <a:cxnLst/>
            <a:rect l="l" t="t" r="r" b="b"/>
            <a:pathLst>
              <a:path w="3362655" h="1675214">
                <a:moveTo>
                  <a:pt x="0" y="0"/>
                </a:moveTo>
                <a:lnTo>
                  <a:pt x="3362655" y="0"/>
                </a:lnTo>
                <a:lnTo>
                  <a:pt x="3362655" y="1675214"/>
                </a:lnTo>
                <a:lnTo>
                  <a:pt x="0" y="1675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46666" y="3747182"/>
            <a:ext cx="3848270" cy="474620"/>
          </a:xfrm>
          <a:custGeom>
            <a:avLst/>
            <a:gdLst/>
            <a:ahLst/>
            <a:cxnLst/>
            <a:rect l="l" t="t" r="r" b="b"/>
            <a:pathLst>
              <a:path w="3848270" h="474620">
                <a:moveTo>
                  <a:pt x="0" y="0"/>
                </a:moveTo>
                <a:lnTo>
                  <a:pt x="3848270" y="0"/>
                </a:lnTo>
                <a:lnTo>
                  <a:pt x="3848270" y="474620"/>
                </a:lnTo>
                <a:lnTo>
                  <a:pt x="0" y="474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33086" y="3371385"/>
            <a:ext cx="1226214" cy="1226214"/>
          </a:xfrm>
          <a:custGeom>
            <a:avLst/>
            <a:gdLst/>
            <a:ahLst/>
            <a:cxnLst/>
            <a:rect l="l" t="t" r="r" b="b"/>
            <a:pathLst>
              <a:path w="1226214" h="1226214">
                <a:moveTo>
                  <a:pt x="0" y="0"/>
                </a:moveTo>
                <a:lnTo>
                  <a:pt x="1226214" y="0"/>
                </a:lnTo>
                <a:lnTo>
                  <a:pt x="1226214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49400" y="5143500"/>
            <a:ext cx="2004710" cy="1226214"/>
          </a:xfrm>
          <a:custGeom>
            <a:avLst/>
            <a:gdLst/>
            <a:ahLst/>
            <a:cxnLst/>
            <a:rect l="l" t="t" r="r" b="b"/>
            <a:pathLst>
              <a:path w="2004710" h="1226214">
                <a:moveTo>
                  <a:pt x="0" y="0"/>
                </a:moveTo>
                <a:lnTo>
                  <a:pt x="2004710" y="0"/>
                </a:lnTo>
                <a:lnTo>
                  <a:pt x="2004710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26151" y="5143500"/>
            <a:ext cx="3790796" cy="1226214"/>
          </a:xfrm>
          <a:custGeom>
            <a:avLst/>
            <a:gdLst/>
            <a:ahLst/>
            <a:cxnLst/>
            <a:rect l="l" t="t" r="r" b="b"/>
            <a:pathLst>
              <a:path w="3790796" h="1226214">
                <a:moveTo>
                  <a:pt x="0" y="0"/>
                </a:moveTo>
                <a:lnTo>
                  <a:pt x="3790796" y="0"/>
                </a:lnTo>
                <a:lnTo>
                  <a:pt x="3790796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93197" y="5143500"/>
            <a:ext cx="1226214" cy="1226214"/>
          </a:xfrm>
          <a:custGeom>
            <a:avLst/>
            <a:gdLst/>
            <a:ahLst/>
            <a:cxnLst/>
            <a:rect l="l" t="t" r="r" b="b"/>
            <a:pathLst>
              <a:path w="1226214" h="1226214">
                <a:moveTo>
                  <a:pt x="0" y="0"/>
                </a:moveTo>
                <a:lnTo>
                  <a:pt x="1226214" y="0"/>
                </a:lnTo>
                <a:lnTo>
                  <a:pt x="1226214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51755" y="6804660"/>
            <a:ext cx="2341220" cy="1226214"/>
          </a:xfrm>
          <a:custGeom>
            <a:avLst/>
            <a:gdLst/>
            <a:ahLst/>
            <a:cxnLst/>
            <a:rect l="l" t="t" r="r" b="b"/>
            <a:pathLst>
              <a:path w="2341220" h="1226214">
                <a:moveTo>
                  <a:pt x="0" y="0"/>
                </a:moveTo>
                <a:lnTo>
                  <a:pt x="2341220" y="0"/>
                </a:lnTo>
                <a:lnTo>
                  <a:pt x="2341220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95015" y="7012911"/>
            <a:ext cx="3406893" cy="1017963"/>
          </a:xfrm>
          <a:custGeom>
            <a:avLst/>
            <a:gdLst/>
            <a:ahLst/>
            <a:cxnLst/>
            <a:rect l="l" t="t" r="r" b="b"/>
            <a:pathLst>
              <a:path w="3406893" h="1017963">
                <a:moveTo>
                  <a:pt x="0" y="0"/>
                </a:moveTo>
                <a:lnTo>
                  <a:pt x="3406893" y="0"/>
                </a:lnTo>
                <a:lnTo>
                  <a:pt x="3406893" y="1017963"/>
                </a:lnTo>
                <a:lnTo>
                  <a:pt x="0" y="1017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03253" y="3371385"/>
            <a:ext cx="1288873" cy="1120246"/>
          </a:xfrm>
          <a:custGeom>
            <a:avLst/>
            <a:gdLst/>
            <a:ahLst/>
            <a:cxnLst/>
            <a:rect l="l" t="t" r="r" b="b"/>
            <a:pathLst>
              <a:path w="1288873" h="1120246">
                <a:moveTo>
                  <a:pt x="0" y="0"/>
                </a:moveTo>
                <a:lnTo>
                  <a:pt x="1288874" y="0"/>
                </a:lnTo>
                <a:lnTo>
                  <a:pt x="1288874" y="1120246"/>
                </a:lnTo>
                <a:lnTo>
                  <a:pt x="0" y="11202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91016" y="3371385"/>
            <a:ext cx="1856761" cy="1120246"/>
          </a:xfrm>
          <a:custGeom>
            <a:avLst/>
            <a:gdLst/>
            <a:ahLst/>
            <a:cxnLst/>
            <a:rect l="l" t="t" r="r" b="b"/>
            <a:pathLst>
              <a:path w="1856761" h="1120246">
                <a:moveTo>
                  <a:pt x="0" y="0"/>
                </a:moveTo>
                <a:lnTo>
                  <a:pt x="1856761" y="0"/>
                </a:lnTo>
                <a:lnTo>
                  <a:pt x="1856761" y="1120246"/>
                </a:lnTo>
                <a:lnTo>
                  <a:pt x="0" y="11202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85900" y="3314235"/>
            <a:ext cx="6174895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latin typeface="Poppins Medium 2"/>
              </a:rPr>
              <a:t>Tools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2286" y="5114460"/>
            <a:ext cx="4070869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>
                <a:solidFill>
                  <a:srgbClr val="1B1B1B"/>
                </a:solidFill>
                <a:latin typeface="Poppins Light"/>
              </a:rPr>
              <a:t>Language, framework, dan tools lainnya untuk mengembangkan frontend dan backend.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9525" y="4554855"/>
            <a:ext cx="4590663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latin typeface="Poppins Medium 2"/>
              </a:rPr>
              <a:t>Flowchart</a:t>
            </a:r>
          </a:p>
        </p:txBody>
      </p:sp>
      <p:sp>
        <p:nvSpPr>
          <p:cNvPr id="3" name="Freeform 3"/>
          <p:cNvSpPr/>
          <p:nvPr/>
        </p:nvSpPr>
        <p:spPr>
          <a:xfrm>
            <a:off x="3639876" y="7938414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2"/>
                </a:lnTo>
                <a:lnTo>
                  <a:pt x="0" y="41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-2386809">
            <a:off x="6356095" y="9085585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5" name="Freeform 5"/>
          <p:cNvSpPr/>
          <p:nvPr/>
        </p:nvSpPr>
        <p:spPr>
          <a:xfrm>
            <a:off x="9664685" y="359647"/>
            <a:ext cx="7322295" cy="9567705"/>
          </a:xfrm>
          <a:custGeom>
            <a:avLst/>
            <a:gdLst/>
            <a:ahLst/>
            <a:cxnLst/>
            <a:rect l="l" t="t" r="r" b="b"/>
            <a:pathLst>
              <a:path w="7322295" h="9567705">
                <a:moveTo>
                  <a:pt x="0" y="0"/>
                </a:moveTo>
                <a:lnTo>
                  <a:pt x="7322295" y="0"/>
                </a:lnTo>
                <a:lnTo>
                  <a:pt x="7322295" y="9567706"/>
                </a:lnTo>
                <a:lnTo>
                  <a:pt x="0" y="956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028700" y="0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927537" y="6083339"/>
            <a:ext cx="1855075" cy="18550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205114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2"/>
                </a:lnTo>
                <a:lnTo>
                  <a:pt x="0" y="41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386809">
            <a:off x="3435594" y="9303532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4" name="Freeform 4"/>
          <p:cNvSpPr/>
          <p:nvPr/>
        </p:nvSpPr>
        <p:spPr>
          <a:xfrm rot="-10800000">
            <a:off x="287678" y="0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927537" y="6083339"/>
            <a:ext cx="1855075" cy="18550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706542" y="1781613"/>
            <a:ext cx="12262422" cy="6723774"/>
          </a:xfrm>
          <a:custGeom>
            <a:avLst/>
            <a:gdLst/>
            <a:ahLst/>
            <a:cxnLst/>
            <a:rect l="l" t="t" r="r" b="b"/>
            <a:pathLst>
              <a:path w="12262422" h="6723774">
                <a:moveTo>
                  <a:pt x="0" y="0"/>
                </a:moveTo>
                <a:lnTo>
                  <a:pt x="12262422" y="0"/>
                </a:lnTo>
                <a:lnTo>
                  <a:pt x="12262422" y="6723774"/>
                </a:lnTo>
                <a:lnTo>
                  <a:pt x="0" y="6723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7678" y="3784407"/>
            <a:ext cx="5593223" cy="267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5500">
                <a:solidFill>
                  <a:srgbClr val="1B1B1B"/>
                </a:solidFill>
                <a:latin typeface="Poppins Medium 2"/>
              </a:rPr>
              <a:t>Entity Relationship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9876" y="7938414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2"/>
                </a:lnTo>
                <a:lnTo>
                  <a:pt x="0" y="41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386809">
            <a:off x="6356095" y="9085585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4" name="Freeform 4"/>
          <p:cNvSpPr/>
          <p:nvPr/>
        </p:nvSpPr>
        <p:spPr>
          <a:xfrm rot="-10800000">
            <a:off x="1028700" y="0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927537" y="6083339"/>
            <a:ext cx="1855075" cy="18550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071556" y="0"/>
            <a:ext cx="9951574" cy="10020300"/>
          </a:xfrm>
          <a:custGeom>
            <a:avLst/>
            <a:gdLst/>
            <a:ahLst/>
            <a:cxnLst/>
            <a:rect l="l" t="t" r="r" b="b"/>
            <a:pathLst>
              <a:path w="9951574" h="10020300">
                <a:moveTo>
                  <a:pt x="0" y="0"/>
                </a:moveTo>
                <a:lnTo>
                  <a:pt x="9951573" y="0"/>
                </a:lnTo>
                <a:lnTo>
                  <a:pt x="9951573" y="10020300"/>
                </a:lnTo>
                <a:lnTo>
                  <a:pt x="0" y="10020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13516" y="3983355"/>
            <a:ext cx="4590663" cy="22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latin typeface="Poppins Medium 2"/>
              </a:rPr>
              <a:t>UML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06624" y="3473572"/>
            <a:ext cx="6575062" cy="3339855"/>
            <a:chOff x="0" y="0"/>
            <a:chExt cx="8766750" cy="4453141"/>
          </a:xfrm>
        </p:grpSpPr>
        <p:sp>
          <p:nvSpPr>
            <p:cNvPr id="3" name="TextBox 3"/>
            <p:cNvSpPr txBox="1"/>
            <p:nvPr/>
          </p:nvSpPr>
          <p:spPr>
            <a:xfrm>
              <a:off x="0" y="3646691"/>
              <a:ext cx="8766750" cy="80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50"/>
                </a:lnSpc>
              </a:pPr>
              <a:r>
                <a:rPr lang="en-US" sz="3500">
                  <a:solidFill>
                    <a:srgbClr val="1B1B1B"/>
                  </a:solidFill>
                  <a:latin typeface="Poppins Light"/>
                </a:rPr>
                <a:t>Beserta penjelasannya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766750" cy="2998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30"/>
                </a:lnSpc>
              </a:pPr>
              <a:r>
                <a:rPr lang="en-US" sz="7000">
                  <a:solidFill>
                    <a:srgbClr val="1B1B1B"/>
                  </a:solidFill>
                  <a:latin typeface="Poppins Medium 2"/>
                </a:rPr>
                <a:t>Halaman Website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193022" y="2201096"/>
            <a:ext cx="6066278" cy="5884808"/>
            <a:chOff x="0" y="0"/>
            <a:chExt cx="5943600" cy="5765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t="-27026" b="-27026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 rot="-2386809">
            <a:off x="15960485" y="2293002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id="8" name="Freeform 8"/>
          <p:cNvSpPr/>
          <p:nvPr/>
        </p:nvSpPr>
        <p:spPr>
          <a:xfrm>
            <a:off x="-1851267" y="3443322"/>
            <a:ext cx="3570463" cy="4363106"/>
          </a:xfrm>
          <a:custGeom>
            <a:avLst/>
            <a:gdLst/>
            <a:ahLst/>
            <a:cxnLst/>
            <a:rect l="l" t="t" r="r" b="b"/>
            <a:pathLst>
              <a:path w="3570463" h="4363106">
                <a:moveTo>
                  <a:pt x="0" y="0"/>
                </a:moveTo>
                <a:lnTo>
                  <a:pt x="3570463" y="0"/>
                </a:lnTo>
                <a:lnTo>
                  <a:pt x="3570463" y="4363106"/>
                </a:lnTo>
                <a:lnTo>
                  <a:pt x="0" y="4363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6611" y="4476481"/>
            <a:ext cx="2305170" cy="1148394"/>
          </a:xfrm>
          <a:custGeom>
            <a:avLst/>
            <a:gdLst/>
            <a:ahLst/>
            <a:cxnLst/>
            <a:rect l="l" t="t" r="r" b="b"/>
            <a:pathLst>
              <a:path w="2305170" h="1148394">
                <a:moveTo>
                  <a:pt x="0" y="0"/>
                </a:moveTo>
                <a:lnTo>
                  <a:pt x="2305170" y="0"/>
                </a:lnTo>
                <a:lnTo>
                  <a:pt x="2305170" y="1148394"/>
                </a:lnTo>
                <a:lnTo>
                  <a:pt x="0" y="1148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4016" y="3149568"/>
            <a:ext cx="10859968" cy="6108732"/>
          </a:xfrm>
          <a:custGeom>
            <a:avLst/>
            <a:gdLst/>
            <a:ahLst/>
            <a:cxnLst/>
            <a:rect l="l" t="t" r="r" b="b"/>
            <a:pathLst>
              <a:path w="10859968" h="6108732">
                <a:moveTo>
                  <a:pt x="0" y="0"/>
                </a:moveTo>
                <a:lnTo>
                  <a:pt x="10859968" y="0"/>
                </a:lnTo>
                <a:lnTo>
                  <a:pt x="10859968" y="6108732"/>
                </a:lnTo>
                <a:lnTo>
                  <a:pt x="0" y="610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14016" y="895350"/>
            <a:ext cx="1513474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LOGIN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14016" y="1720819"/>
            <a:ext cx="1085996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melakukan login agar user dapat mengakses website</a:t>
            </a:r>
          </a:p>
        </p:txBody>
      </p:sp>
      <p:sp>
        <p:nvSpPr>
          <p:cNvPr id="5" name="Freeform 5"/>
          <p:cNvSpPr/>
          <p:nvPr/>
        </p:nvSpPr>
        <p:spPr>
          <a:xfrm>
            <a:off x="15683289" y="8812221"/>
            <a:ext cx="1890753" cy="1890753"/>
          </a:xfrm>
          <a:custGeom>
            <a:avLst/>
            <a:gdLst/>
            <a:ahLst/>
            <a:cxnLst/>
            <a:rect l="l" t="t" r="r" b="b"/>
            <a:pathLst>
              <a:path w="1890753" h="1890753">
                <a:moveTo>
                  <a:pt x="0" y="0"/>
                </a:moveTo>
                <a:lnTo>
                  <a:pt x="1890752" y="0"/>
                </a:lnTo>
                <a:lnTo>
                  <a:pt x="1890752" y="1890753"/>
                </a:lnTo>
                <a:lnTo>
                  <a:pt x="0" y="1890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43476" y="2900268"/>
            <a:ext cx="3671410" cy="4486463"/>
          </a:xfrm>
          <a:custGeom>
            <a:avLst/>
            <a:gdLst/>
            <a:ahLst/>
            <a:cxnLst/>
            <a:rect l="l" t="t" r="r" b="b"/>
            <a:pathLst>
              <a:path w="3671410" h="4486463">
                <a:moveTo>
                  <a:pt x="0" y="0"/>
                </a:moveTo>
                <a:lnTo>
                  <a:pt x="3671411" y="0"/>
                </a:lnTo>
                <a:lnTo>
                  <a:pt x="3671411" y="4486464"/>
                </a:lnTo>
                <a:lnTo>
                  <a:pt x="0" y="4486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259300" y="625038"/>
            <a:ext cx="1855075" cy="18550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293</Words>
  <Application>Microsoft Office PowerPoint</Application>
  <PresentationFormat>Custom</PresentationFormat>
  <Paragraphs>42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Poppins Medium 1 Bold</vt:lpstr>
      <vt:lpstr>Poppins Medium 2</vt:lpstr>
      <vt:lpstr>Poppins Light</vt:lpstr>
      <vt:lpstr>Arial</vt:lpstr>
      <vt:lpstr>Poppins Medium 2 Bold</vt:lpstr>
      <vt:lpstr>Calibri</vt:lpstr>
      <vt:lpstr>Poppins ExtraBold Bold</vt:lpstr>
      <vt:lpstr>Poppins Light Bold</vt:lpstr>
      <vt:lpstr>Poppins Thin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RestoMatic</dc:title>
  <cp:lastModifiedBy>Althaf</cp:lastModifiedBy>
  <cp:revision>2</cp:revision>
  <dcterms:created xsi:type="dcterms:W3CDTF">2006-08-16T00:00:00Z</dcterms:created>
  <dcterms:modified xsi:type="dcterms:W3CDTF">2023-06-11T16:47:37Z</dcterms:modified>
  <dc:identifier>DAFlZqqFM8w</dc:identifier>
</cp:coreProperties>
</file>